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y="5143500" cx="9144000"/>
  <p:notesSz cx="6858000" cy="9144000"/>
  <p:embeddedFontLst>
    <p:embeddedFont>
      <p:font typeface="Anton"/>
      <p:regular r:id="rId73"/>
    </p:embeddedFont>
    <p:embeddedFont>
      <p:font typeface="Lato"/>
      <p:regular r:id="rId74"/>
      <p:bold r:id="rId75"/>
      <p:italic r:id="rId76"/>
      <p:boldItalic r:id="rId77"/>
    </p:embeddedFont>
    <p:embeddedFont>
      <p:font typeface="Didact Gothic"/>
      <p:regular r:id="rId78"/>
    </p:embeddedFont>
    <p:embeddedFont>
      <p:font typeface="Helvetica Neue"/>
      <p:regular r:id="rId79"/>
      <p:bold r:id="rId80"/>
      <p:italic r:id="rId81"/>
      <p:boldItalic r:id="rId82"/>
    </p:embeddedFont>
    <p:embeddedFont>
      <p:font typeface="Helvetica Neue Light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Light-bold.fntdata"/><Relationship Id="rId83" Type="http://schemas.openxmlformats.org/officeDocument/2006/relationships/font" Target="fonts/HelveticaNeueLight-regular.fntdata"/><Relationship Id="rId42" Type="http://schemas.openxmlformats.org/officeDocument/2006/relationships/slide" Target="slides/slide35.xml"/><Relationship Id="rId86" Type="http://schemas.openxmlformats.org/officeDocument/2006/relationships/font" Target="fonts/HelveticaNeueLight-boldItalic.fntdata"/><Relationship Id="rId41" Type="http://schemas.openxmlformats.org/officeDocument/2006/relationships/slide" Target="slides/slide34.xml"/><Relationship Id="rId85" Type="http://schemas.openxmlformats.org/officeDocument/2006/relationships/font" Target="fonts/HelveticaNeueLight-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HelveticaNeue-bold.fntdata"/><Relationship Id="rId82" Type="http://schemas.openxmlformats.org/officeDocument/2006/relationships/font" Target="fonts/HelveticaNeue-boldItalic.fntdata"/><Relationship Id="rId81" Type="http://schemas.openxmlformats.org/officeDocument/2006/relationships/font" Target="fonts/HelveticaNeue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Anton-regular.fntdata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Lato-bold.fntdata"/><Relationship Id="rId30" Type="http://schemas.openxmlformats.org/officeDocument/2006/relationships/slide" Target="slides/slide23.xml"/><Relationship Id="rId74" Type="http://schemas.openxmlformats.org/officeDocument/2006/relationships/font" Target="fonts/Lato-regular.fntdata"/><Relationship Id="rId33" Type="http://schemas.openxmlformats.org/officeDocument/2006/relationships/slide" Target="slides/slide26.xml"/><Relationship Id="rId77" Type="http://schemas.openxmlformats.org/officeDocument/2006/relationships/font" Target="fonts/Lato-boldItalic.fntdata"/><Relationship Id="rId32" Type="http://schemas.openxmlformats.org/officeDocument/2006/relationships/slide" Target="slides/slide25.xml"/><Relationship Id="rId76" Type="http://schemas.openxmlformats.org/officeDocument/2006/relationships/font" Target="fonts/Lato-italic.fntdata"/><Relationship Id="rId35" Type="http://schemas.openxmlformats.org/officeDocument/2006/relationships/slide" Target="slides/slide28.xml"/><Relationship Id="rId79" Type="http://schemas.openxmlformats.org/officeDocument/2006/relationships/font" Target="fonts/HelveticaNeue-regular.fntdata"/><Relationship Id="rId34" Type="http://schemas.openxmlformats.org/officeDocument/2006/relationships/slide" Target="slides/slide27.xml"/><Relationship Id="rId78" Type="http://schemas.openxmlformats.org/officeDocument/2006/relationships/font" Target="fonts/DidactGothic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dd7c868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dd7c868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Revisar: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¿Hands 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Slides 21-26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Temas/Subtemas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dd7c868d8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dd7c868d8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dd7c868d8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dd7c868d8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dd7c868d8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dd7c868d8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dd7c868d8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dd7c868d8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dd7c868d8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dd7c868d8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dd7c868d8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dd7c868d8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19133f25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19133f25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19133f2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19133f2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19133f25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19133f2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19133f25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19133f25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dd7c868d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dd7c868d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19133f25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19133f25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19133f25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19133f25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19133f25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19133f25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19133f25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19133f25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19133f25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19133f25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19133f25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19133f25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19133f25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19133f25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19133f25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19133f25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1cf86de4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11cf86de4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1ad8d56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1ad8d56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dd7c868d8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dd7c868d8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1cf86de4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1cf86de4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1cf86de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1cf86de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1cf86de4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1cf86de4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f86de4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f86de4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1cf86de4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1cf86de4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1cf86de4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1cf86de4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1cf86de4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1cf86de4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11cf86de4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11cf86de4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1cf86de4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1cf86de4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1cf86de4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11cf86de4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dd7c868d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0dd7c868d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dd7c868d8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dd7c868d8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módulos.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1cf86de4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1cf86de4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1cf86de4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1cf86de4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1cf86de4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1cf86de4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1cf86de4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1cf86de4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1cf86de4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1cf86de4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1cf86de4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1cf86de4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1cf86de4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1cf86de4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1cf86de4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1cf86de4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1cf86de4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1cf86de4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dd7c868d8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dd7c868d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1cf86de4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1cf86de4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1cf86de48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11cf86de4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1cf86de4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1cf86de4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1cf86de48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1cf86de4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1cf86de4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1cf86de4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1cf86de4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1cf86de4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El docente realizará una tarea compartiendo la pantalla en vivo. Se centrará en los pasos y los aspectos a tener en cuenta.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1cf86de4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11cf86de4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El docente realizará una tarea compartiendo la pantalla en vivo. Se centrará en los pasos y los aspectos a tener en cuenta.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1cf86de4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11cf86de4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1cf86de48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11cf86de48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1cf86de48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111cf86de48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dd7c868d8_0_5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0dd7c868d8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1cf86de48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1cf86de48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Usar para las subsiguientes slides de challenges genéricos.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1cf86de4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1cf86de4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1cf86de48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1cf86de48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1cf86de48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1cf86de4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1cf86de48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1cf86de48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Todas las clases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dd7c868d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dd7c868d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dd7c868d8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dd7c868d8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dd7c868d8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dd7c868d8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dd7c868d8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dd7c868d8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" name="Google Shape;10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8" name="Google Shape;1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7" name="Google Shape;1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39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gif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gif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latentflip.com/loupe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9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gif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29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gif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hyperlink" Target="https://docs.google.com/document/d/1DGeMP_PAccIvK6-0UIqyfk-MLpUCxUxGsIx2MoTdmHY/edit?usp=sharing" TargetMode="External"/><Relationship Id="rId6" Type="http://schemas.openxmlformats.org/officeDocument/2006/relationships/hyperlink" Target="https://drive.google.com/drive/folders/1jIH9-1B7r39bzu1td2P1Nc1a-eDInnzD?usp=sharing" TargetMode="External"/><Relationship Id="rId7" Type="http://schemas.openxmlformats.org/officeDocument/2006/relationships/hyperlink" Target="https://docs.google.com/document/d/1aJ5X0ZnK_auCcBxw2rP-QxiyzDMJosejr6Otx3jThzM/edit?usp=sharing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2" name="Google Shape;1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 ASINCRÓNICA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49"/>
          <p:cNvSpPr txBox="1"/>
          <p:nvPr/>
        </p:nvSpPr>
        <p:spPr>
          <a:xfrm>
            <a:off x="541050" y="1009850"/>
            <a:ext cx="8061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modelo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que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múltiples tareas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sucedan a la vez.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Al comenzar una acción, nuestro programa sigue en ejecución; y cuando la acción termina nuestro programa es informado y consigue acceso al resultado correspondiente 🤹.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4" name="Google Shape;244;p49"/>
          <p:cNvSpPr/>
          <p:nvPr/>
        </p:nvSpPr>
        <p:spPr>
          <a:xfrm>
            <a:off x="1239050" y="3538750"/>
            <a:ext cx="681000" cy="133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9"/>
          <p:cNvSpPr/>
          <p:nvPr/>
        </p:nvSpPr>
        <p:spPr>
          <a:xfrm>
            <a:off x="4335400" y="3538750"/>
            <a:ext cx="681000" cy="133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9"/>
          <p:cNvSpPr/>
          <p:nvPr/>
        </p:nvSpPr>
        <p:spPr>
          <a:xfrm>
            <a:off x="7188400" y="3538750"/>
            <a:ext cx="681000" cy="133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9"/>
          <p:cNvSpPr/>
          <p:nvPr/>
        </p:nvSpPr>
        <p:spPr>
          <a:xfrm>
            <a:off x="1900050" y="3538750"/>
            <a:ext cx="681000" cy="133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49"/>
          <p:cNvCxnSpPr>
            <a:stCxn id="244" idx="2"/>
            <a:endCxn id="245" idx="2"/>
          </p:cNvCxnSpPr>
          <p:nvPr/>
        </p:nvCxnSpPr>
        <p:spPr>
          <a:xfrm flipH="1" rot="-5400000">
            <a:off x="3127400" y="2124700"/>
            <a:ext cx="600" cy="30963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49"/>
          <p:cNvCxnSpPr>
            <a:stCxn id="247" idx="0"/>
            <a:endCxn id="246" idx="0"/>
          </p:cNvCxnSpPr>
          <p:nvPr/>
        </p:nvCxnSpPr>
        <p:spPr>
          <a:xfrm flipH="1" rot="-5400000">
            <a:off x="4884450" y="894850"/>
            <a:ext cx="600" cy="52884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49"/>
          <p:cNvSpPr/>
          <p:nvPr/>
        </p:nvSpPr>
        <p:spPr>
          <a:xfrm>
            <a:off x="2173650" y="3538750"/>
            <a:ext cx="133800" cy="133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9"/>
          <p:cNvSpPr/>
          <p:nvPr/>
        </p:nvSpPr>
        <p:spPr>
          <a:xfrm>
            <a:off x="1512650" y="3538750"/>
            <a:ext cx="133800" cy="133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9"/>
          <p:cNvSpPr txBox="1"/>
          <p:nvPr/>
        </p:nvSpPr>
        <p:spPr>
          <a:xfrm>
            <a:off x="845000" y="4043875"/>
            <a:ext cx="146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Helvetica Neue"/>
                <a:ea typeface="Helvetica Neue"/>
                <a:cs typeface="Helvetica Neue"/>
                <a:sym typeface="Helvetica Neue"/>
              </a:rPr>
              <a:t>1era. petición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49"/>
          <p:cNvSpPr txBox="1"/>
          <p:nvPr/>
        </p:nvSpPr>
        <p:spPr>
          <a:xfrm>
            <a:off x="1428150" y="2850750"/>
            <a:ext cx="162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Helvetica Neue"/>
                <a:ea typeface="Helvetica Neue"/>
                <a:cs typeface="Helvetica Neue"/>
                <a:sym typeface="Helvetica Neue"/>
              </a:rPr>
              <a:t>2da. petición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49"/>
          <p:cNvSpPr txBox="1"/>
          <p:nvPr/>
        </p:nvSpPr>
        <p:spPr>
          <a:xfrm>
            <a:off x="6758800" y="2850750"/>
            <a:ext cx="154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2do. resultado</a:t>
            </a:r>
            <a:endParaRPr i="1"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5" name="Google Shape;255;p49"/>
          <p:cNvSpPr txBox="1"/>
          <p:nvPr/>
        </p:nvSpPr>
        <p:spPr>
          <a:xfrm>
            <a:off x="3905800" y="4043875"/>
            <a:ext cx="154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1er. resultado</a:t>
            </a:r>
            <a:endParaRPr i="1"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/>
          <p:nvPr/>
        </p:nvSpPr>
        <p:spPr>
          <a:xfrm>
            <a:off x="1604388" y="563775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ENTONCES…</a:t>
            </a:r>
            <a:endParaRPr i="1" sz="3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700">
                <a:latin typeface="Anton"/>
                <a:ea typeface="Anton"/>
                <a:cs typeface="Anton"/>
                <a:sym typeface="Anton"/>
              </a:rPr>
              <a:t>SI DESEO HACER DOS PETICIONES </a:t>
            </a:r>
            <a:r>
              <a:rPr lang="es" sz="1700">
                <a:latin typeface="Anton"/>
                <a:ea typeface="Anton"/>
                <a:cs typeface="Anton"/>
                <a:sym typeface="Anton"/>
              </a:rPr>
              <a:t>🤔</a:t>
            </a:r>
            <a:endParaRPr sz="17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1" name="Google Shape;261;p50"/>
          <p:cNvSpPr/>
          <p:nvPr/>
        </p:nvSpPr>
        <p:spPr>
          <a:xfrm>
            <a:off x="1166950" y="2267500"/>
            <a:ext cx="2175300" cy="464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Modelo Sincrónico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50"/>
          <p:cNvSpPr/>
          <p:nvPr/>
        </p:nvSpPr>
        <p:spPr>
          <a:xfrm>
            <a:off x="5801725" y="2267500"/>
            <a:ext cx="2175300" cy="464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Modelo Asincrónico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3" name="Google Shape;263;p50"/>
          <p:cNvSpPr/>
          <p:nvPr/>
        </p:nvSpPr>
        <p:spPr>
          <a:xfrm>
            <a:off x="437813" y="2969925"/>
            <a:ext cx="36336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segunda petición empezaría </a:t>
            </a:r>
            <a:r>
              <a:rPr b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solamente </a:t>
            </a:r>
            <a: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termine la primera, y tendríamos el resultado de ambas luego de finalizar la segunda.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4" name="Google Shape;264;p50"/>
          <p:cNvSpPr/>
          <p:nvPr/>
        </p:nvSpPr>
        <p:spPr>
          <a:xfrm>
            <a:off x="5072588" y="2969925"/>
            <a:ext cx="36336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Ambas peticiones pueden realizarse</a:t>
            </a:r>
            <a:r>
              <a:rPr b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 paralelo</a:t>
            </a:r>
            <a: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sólo debemos sincronizar los resultados cuando terminen.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5" name="Google Shape;265;p50"/>
          <p:cNvCxnSpPr>
            <a:stCxn id="261" idx="0"/>
            <a:endCxn id="260" idx="2"/>
          </p:cNvCxnSpPr>
          <p:nvPr/>
        </p:nvCxnSpPr>
        <p:spPr>
          <a:xfrm rot="-5400000">
            <a:off x="3056050" y="751450"/>
            <a:ext cx="714600" cy="23175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50"/>
          <p:cNvCxnSpPr>
            <a:stCxn id="262" idx="0"/>
            <a:endCxn id="260" idx="2"/>
          </p:cNvCxnSpPr>
          <p:nvPr/>
        </p:nvCxnSpPr>
        <p:spPr>
          <a:xfrm flipH="1" rot="5400000">
            <a:off x="5373325" y="751450"/>
            <a:ext cx="714600" cy="23175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50"/>
          <p:cNvCxnSpPr>
            <a:stCxn id="261" idx="2"/>
            <a:endCxn id="263" idx="0"/>
          </p:cNvCxnSpPr>
          <p:nvPr/>
        </p:nvCxnSpPr>
        <p:spPr>
          <a:xfrm>
            <a:off x="2254600" y="2731900"/>
            <a:ext cx="0" cy="237900"/>
          </a:xfrm>
          <a:prstGeom prst="straightConnector1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50"/>
          <p:cNvCxnSpPr>
            <a:stCxn id="262" idx="2"/>
            <a:endCxn id="264" idx="0"/>
          </p:cNvCxnSpPr>
          <p:nvPr/>
        </p:nvCxnSpPr>
        <p:spPr>
          <a:xfrm>
            <a:off x="6889375" y="2731900"/>
            <a:ext cx="0" cy="237900"/>
          </a:xfrm>
          <a:prstGeom prst="straightConnector1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/>
        </p:nvSpPr>
        <p:spPr>
          <a:xfrm>
            <a:off x="337125" y="1709850"/>
            <a:ext cx="4234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en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modelos asincrónicos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debemos aprender cuándo y cómo sincronizar los resultados con la ejecución vigente🙌.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4" name="Google Shape;2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300" y="0"/>
            <a:ext cx="37959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1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 ASINCRÓNICA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/>
        </p:nvSpPr>
        <p:spPr>
          <a:xfrm>
            <a:off x="617700" y="1748700"/>
            <a:ext cx="79086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👍 Una de las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principales ventajas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del modelo asincrónico: facilita el manejo de programas que realizan múltiples acciones a la vez.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✋ Uno de sus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principales riesgos: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puede dificultar la comprensión de aquellos programas que tienden a seguir una única línea de acción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2" name="Google Shape;282;p52"/>
          <p:cNvSpPr txBox="1"/>
          <p:nvPr/>
        </p:nvSpPr>
        <p:spPr>
          <a:xfrm>
            <a:off x="1850250" y="3493425"/>
            <a:ext cx="5443500" cy="800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funciona la asincronía en este contexto?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resolver situaciones comunes?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3" name="Google Shape;2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2"/>
          <p:cNvSpPr txBox="1"/>
          <p:nvPr/>
        </p:nvSpPr>
        <p:spPr>
          <a:xfrm>
            <a:off x="0" y="894925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PROGRAMACIÓN ASINCRÓNICA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53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setTimeout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 txBox="1"/>
          <p:nvPr/>
        </p:nvSpPr>
        <p:spPr>
          <a:xfrm>
            <a:off x="617700" y="824888"/>
            <a:ext cx="79086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una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permite realizar acciones asincrónicamente 🤹. La función recibe dos parámetros: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Una función de </a:t>
            </a:r>
            <a:r>
              <a:rPr lang="es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callback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y un </a:t>
            </a:r>
            <a:r>
              <a:rPr lang="es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 numérico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representa milisegundos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6" name="Google Shape;296;p54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setTimeout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7" name="Google Shape;297;p54"/>
          <p:cNvSpPr/>
          <p:nvPr/>
        </p:nvSpPr>
        <p:spPr>
          <a:xfrm>
            <a:off x="1921200" y="2083651"/>
            <a:ext cx="5301600" cy="43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4"/>
          <p:cNvSpPr txBox="1"/>
          <p:nvPr/>
        </p:nvSpPr>
        <p:spPr>
          <a:xfrm>
            <a:off x="2042800" y="2083647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fn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/>
          </a:p>
        </p:txBody>
      </p:sp>
      <p:sp>
        <p:nvSpPr>
          <p:cNvPr id="299" name="Google Shape;299;p54"/>
          <p:cNvSpPr txBox="1"/>
          <p:nvPr/>
        </p:nvSpPr>
        <p:spPr>
          <a:xfrm>
            <a:off x="617700" y="2748538"/>
            <a:ext cx="7908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Así, l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función que pasamos por primer parámetro se ejecuta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luego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que transcurra el tiempo definido en el segundo parámetro. Por ejemplo: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54"/>
          <p:cNvSpPr/>
          <p:nvPr/>
        </p:nvSpPr>
        <p:spPr>
          <a:xfrm>
            <a:off x="1921200" y="3655499"/>
            <a:ext cx="5301600" cy="95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4"/>
          <p:cNvSpPr txBox="1"/>
          <p:nvPr/>
        </p:nvSpPr>
        <p:spPr>
          <a:xfrm>
            <a:off x="1921200" y="3655500"/>
            <a:ext cx="45477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"Proceso asincrónico"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/>
          <p:nvPr/>
        </p:nvSpPr>
        <p:spPr>
          <a:xfrm>
            <a:off x="352500" y="818525"/>
            <a:ext cx="8439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 sincrónico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esperaríamos ver el próximo ejemplo en el siguiente orden: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“Inicia proceso”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“Mitad de proceso” (tras 2 segundos)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“Fin proceso”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55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setTimeout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p55"/>
          <p:cNvSpPr/>
          <p:nvPr/>
        </p:nvSpPr>
        <p:spPr>
          <a:xfrm>
            <a:off x="352500" y="2343150"/>
            <a:ext cx="8439000" cy="230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5"/>
          <p:cNvSpPr txBox="1"/>
          <p:nvPr/>
        </p:nvSpPr>
        <p:spPr>
          <a:xfrm>
            <a:off x="352500" y="2376300"/>
            <a:ext cx="7648500" cy="22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"Inicia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</a:t>
            </a: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"Mitad de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"Fin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/>
        </p:nvSpPr>
        <p:spPr>
          <a:xfrm>
            <a:off x="352500" y="1047125"/>
            <a:ext cx="843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 embargo, la salida se produce de la siguiente forma: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5" name="Google Shape;315;p56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setTimeout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6" name="Google Shape;316;p56"/>
          <p:cNvSpPr/>
          <p:nvPr/>
        </p:nvSpPr>
        <p:spPr>
          <a:xfrm>
            <a:off x="352500" y="1581150"/>
            <a:ext cx="8439000" cy="142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6"/>
          <p:cNvSpPr txBox="1"/>
          <p:nvPr/>
        </p:nvSpPr>
        <p:spPr>
          <a:xfrm>
            <a:off x="352500" y="1614300"/>
            <a:ext cx="76485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Inicia proceso</a:t>
            </a:r>
            <a:endParaRPr sz="15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Fin proceso</a:t>
            </a:r>
            <a:endParaRPr sz="15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Mitad de proceso  - tras 2 segundos</a:t>
            </a:r>
            <a:endParaRPr sz="1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56"/>
          <p:cNvSpPr txBox="1"/>
          <p:nvPr/>
        </p:nvSpPr>
        <p:spPr>
          <a:xfrm>
            <a:off x="352500" y="3205850"/>
            <a:ext cx="8439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sucede porque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setTimeout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de forma asincrónica. Por eso es que los dos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console.log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ejecutan antes, y por último vemos el resultado del setTimeout que va en el medio.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352500" y="815300"/>
            <a:ext cx="843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estilar un elemento del DOM tras un evento y removerle una clase tras cierto tiempo: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Google Shape;324;p57"/>
          <p:cNvSpPr/>
          <p:nvPr/>
        </p:nvSpPr>
        <p:spPr>
          <a:xfrm>
            <a:off x="352500" y="1301850"/>
            <a:ext cx="8439000" cy="26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7"/>
          <p:cNvSpPr txBox="1"/>
          <p:nvPr/>
        </p:nvSpPr>
        <p:spPr>
          <a:xfrm>
            <a:off x="535025" y="1287300"/>
            <a:ext cx="74172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'#boton'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popup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'#popup-mensaje'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popup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classList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'popup-active'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popup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classList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'popup-active'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},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500"/>
          </a:p>
        </p:txBody>
      </p:sp>
      <p:sp>
        <p:nvSpPr>
          <p:cNvPr id="326" name="Google Shape;326;p57"/>
          <p:cNvSpPr txBox="1"/>
          <p:nvPr/>
        </p:nvSpPr>
        <p:spPr>
          <a:xfrm>
            <a:off x="1604400" y="152400"/>
            <a:ext cx="5935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EJEMPLO DE APLICACIÓN DE SETTIMEOUT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7" name="Google Shape;327;p57"/>
          <p:cNvSpPr txBox="1"/>
          <p:nvPr/>
        </p:nvSpPr>
        <p:spPr>
          <a:xfrm>
            <a:off x="199500" y="4055500"/>
            <a:ext cx="8745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Aquí se agrega una clase a un elemento tras clickear un botón, y luego se dispara un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setTimeout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remueve esa clase del elemento tras 2500 milisegundos.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</a:t>
            </a:r>
            <a:r>
              <a:rPr lang="es" sz="16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automatizar un evento interactivo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/>
        </p:nvSpPr>
        <p:spPr>
          <a:xfrm>
            <a:off x="583550" y="1480200"/>
            <a:ext cx="45720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casos sencillos asociados a eventos, lo visto en el ejemplo anterior puede resultar muy conveniente.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 embargo, el problema está cuando tratamos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combinar de forma compleja ambos tipos de procesos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8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setTimeout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4" name="Google Shape;3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864" y="0"/>
            <a:ext cx="293913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2054238" y="2167113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ASINCRONÍA Y PROMESAS</a:t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2022750" y="15967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14. </a:t>
            </a:r>
            <a:r>
              <a:rPr lang="es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0" name="Google Shape;1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950" y="4797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/>
        </p:nvSpPr>
        <p:spPr>
          <a:xfrm>
            <a:off x="522750" y="932700"/>
            <a:ext cx="8098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sincrónica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esperamos ver en vertical un console.log de cada letra de ambos strings, uno después del otro: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9"/>
          <p:cNvSpPr txBox="1"/>
          <p:nvPr/>
        </p:nvSpPr>
        <p:spPr>
          <a:xfrm>
            <a:off x="1604400" y="152400"/>
            <a:ext cx="5935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EJEMPLO DE APLICACIÓN DE SETTIMEOUT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2" name="Google Shape;342;p59"/>
          <p:cNvSpPr/>
          <p:nvPr/>
        </p:nvSpPr>
        <p:spPr>
          <a:xfrm>
            <a:off x="1240200" y="1799400"/>
            <a:ext cx="6663600" cy="266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9"/>
          <p:cNvSpPr txBox="1"/>
          <p:nvPr/>
        </p:nvSpPr>
        <p:spPr>
          <a:xfrm>
            <a:off x="1321227" y="1799400"/>
            <a:ext cx="6173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"hola"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"mundo"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/>
          </a:p>
        </p:txBody>
      </p:sp>
      <p:pic>
        <p:nvPicPr>
          <p:cNvPr id="344" name="Google Shape;3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954" y="1919685"/>
            <a:ext cx="2051640" cy="242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/>
        </p:nvSpPr>
        <p:spPr>
          <a:xfrm>
            <a:off x="334400" y="811075"/>
            <a:ext cx="8596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¿Qué pasa cuando dentro de los iteradores agregamos un setTimeout a cada console.log?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👀 El iterador ejecuta de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 sincrónica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llamados al setTimeout por cada letra, y estos se resuelven en orden con el delay correspondiente de forma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asincrónica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1604400" y="152400"/>
            <a:ext cx="5935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EJEMPLO DE APLICACIÓN DE SETTIMEOUT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1" name="Google Shape;351;p60"/>
          <p:cNvSpPr/>
          <p:nvPr/>
        </p:nvSpPr>
        <p:spPr>
          <a:xfrm>
            <a:off x="547175" y="1872925"/>
            <a:ext cx="8268600" cy="27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60"/>
          <p:cNvSpPr txBox="1"/>
          <p:nvPr/>
        </p:nvSpPr>
        <p:spPr>
          <a:xfrm>
            <a:off x="802550" y="1862425"/>
            <a:ext cx="49245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"hola"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},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"mundo"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},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353" name="Google Shape;3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42800"/>
            <a:ext cx="4132600" cy="24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/>
        </p:nvSpPr>
        <p:spPr>
          <a:xfrm>
            <a:off x="892500" y="2321825"/>
            <a:ext cx="735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Lo visto anteriormente en los ejemplos no se explica precisamente con el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tiempo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 ejecución del proceso, sino con el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orden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que ocupa en el listado de peticiones a ejecutar. 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9" name="Google Shape;3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1"/>
          <p:cNvSpPr txBox="1"/>
          <p:nvPr/>
        </p:nvSpPr>
        <p:spPr>
          <a:xfrm>
            <a:off x="0" y="1504525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ANTES DE SEGUIR…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/>
          <p:nvPr/>
        </p:nvSpPr>
        <p:spPr>
          <a:xfrm>
            <a:off x="334400" y="963475"/>
            <a:ext cx="85968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se explicase realmente por el tiempo de ejecución, podríamos suponer que un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setTimeout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0 milisegundos se ejecutaría de forma inmediata, sin irrumpir el orden sincrónico del programa.</a:t>
            </a:r>
            <a:r>
              <a:rPr lang="es" sz="16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Pero vemos que el efecto sigue siendo igual que antes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👇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6" name="Google Shape;366;p62"/>
          <p:cNvSpPr txBox="1"/>
          <p:nvPr/>
        </p:nvSpPr>
        <p:spPr>
          <a:xfrm>
            <a:off x="1604400" y="152400"/>
            <a:ext cx="5935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EJEMPLO DE APLICACIÓN DE SETTIMEOUT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7" name="Google Shape;367;p62"/>
          <p:cNvSpPr/>
          <p:nvPr/>
        </p:nvSpPr>
        <p:spPr>
          <a:xfrm>
            <a:off x="547175" y="2025325"/>
            <a:ext cx="8268600" cy="197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2"/>
          <p:cNvSpPr txBox="1"/>
          <p:nvPr/>
        </p:nvSpPr>
        <p:spPr>
          <a:xfrm>
            <a:off x="867825" y="2025325"/>
            <a:ext cx="4385100" cy="19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"Inicia proceso"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"Mitad de proceso"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"Fin proceso"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/>
          </a:p>
        </p:txBody>
      </p:sp>
      <p:pic>
        <p:nvPicPr>
          <p:cNvPr id="369" name="Google Shape;3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700" y="2344359"/>
            <a:ext cx="2866425" cy="11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2"/>
          <p:cNvSpPr txBox="1"/>
          <p:nvPr/>
        </p:nvSpPr>
        <p:spPr>
          <a:xfrm>
            <a:off x="1993325" y="4027100"/>
            <a:ext cx="537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ello, debemos entender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 Stack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loop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1319250" y="2077200"/>
            <a:ext cx="6505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CALL STACK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/>
        </p:nvSpPr>
        <p:spPr>
          <a:xfrm>
            <a:off x="738000" y="2117050"/>
            <a:ext cx="7668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lista donde se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apilan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distintas tareas a ejecutar por nuestro programa. Javascript es un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single threaded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o de un único hilo, lo que significa que tiene un único stack o pila de ejecución. De ahí que la ejecución es </a:t>
            </a:r>
            <a:r>
              <a:rPr lang="es" sz="20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implícitamente sincrónica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2" name="Google Shape;38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4"/>
          <p:cNvSpPr txBox="1"/>
          <p:nvPr/>
        </p:nvSpPr>
        <p:spPr>
          <a:xfrm>
            <a:off x="0" y="1080638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CALL STACK (PILA)</a:t>
            </a:r>
            <a:endParaRPr sz="1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CALL STACK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9" name="Google Shape;389;p65"/>
          <p:cNvSpPr txBox="1"/>
          <p:nvPr/>
        </p:nvSpPr>
        <p:spPr>
          <a:xfrm>
            <a:off x="541050" y="1648200"/>
            <a:ext cx="37227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es el proceso de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Call Stack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? 📞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está a punto de ejecutar una función, ésta es añadida al stack. Si la función llama a la vez, a otra función, ésta es agregada sobre la anterior: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0" name="Google Shape;390;p65"/>
          <p:cNvSpPr/>
          <p:nvPr/>
        </p:nvSpPr>
        <p:spPr>
          <a:xfrm>
            <a:off x="4805100" y="0"/>
            <a:ext cx="4338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5"/>
          <p:cNvSpPr txBox="1"/>
          <p:nvPr/>
        </p:nvSpPr>
        <p:spPr>
          <a:xfrm>
            <a:off x="5256325" y="1004700"/>
            <a:ext cx="3232500" cy="3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multiply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    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printSquare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    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multiply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printSquare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/>
          </a:p>
        </p:txBody>
      </p:sp>
      <p:pic>
        <p:nvPicPr>
          <p:cNvPr id="392" name="Google Shape;3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66"/>
          <p:cNvCxnSpPr>
            <a:endCxn id="398" idx="1"/>
          </p:cNvCxnSpPr>
          <p:nvPr/>
        </p:nvCxnSpPr>
        <p:spPr>
          <a:xfrm>
            <a:off x="2165200" y="2631000"/>
            <a:ext cx="48135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66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CALL STACK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66"/>
          <p:cNvSpPr txBox="1"/>
          <p:nvPr/>
        </p:nvSpPr>
        <p:spPr>
          <a:xfrm>
            <a:off x="533700" y="810750"/>
            <a:ext cx="807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estados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 Call Stack son: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1" name="Google Shape;401;p66"/>
          <p:cNvSpPr/>
          <p:nvPr/>
        </p:nvSpPr>
        <p:spPr>
          <a:xfrm>
            <a:off x="853400" y="1745400"/>
            <a:ext cx="1311900" cy="177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6"/>
          <p:cNvSpPr/>
          <p:nvPr/>
        </p:nvSpPr>
        <p:spPr>
          <a:xfrm>
            <a:off x="925626" y="3132800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printSquare(5)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3" name="Google Shape;403;p66"/>
          <p:cNvSpPr/>
          <p:nvPr/>
        </p:nvSpPr>
        <p:spPr>
          <a:xfrm>
            <a:off x="2384725" y="1745400"/>
            <a:ext cx="1311900" cy="177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6"/>
          <p:cNvSpPr/>
          <p:nvPr/>
        </p:nvSpPr>
        <p:spPr>
          <a:xfrm>
            <a:off x="3916050" y="1745400"/>
            <a:ext cx="1311900" cy="177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6"/>
          <p:cNvSpPr/>
          <p:nvPr/>
        </p:nvSpPr>
        <p:spPr>
          <a:xfrm>
            <a:off x="5447375" y="1745400"/>
            <a:ext cx="1311900" cy="177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6"/>
          <p:cNvSpPr/>
          <p:nvPr/>
        </p:nvSpPr>
        <p:spPr>
          <a:xfrm>
            <a:off x="6978700" y="1745400"/>
            <a:ext cx="1311900" cy="177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6"/>
          <p:cNvSpPr/>
          <p:nvPr/>
        </p:nvSpPr>
        <p:spPr>
          <a:xfrm>
            <a:off x="2457026" y="3132800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printSquare(5)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7" name="Google Shape;407;p66"/>
          <p:cNvSpPr/>
          <p:nvPr/>
        </p:nvSpPr>
        <p:spPr>
          <a:xfrm>
            <a:off x="2457026" y="2777625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multiply(x, x)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8" name="Google Shape;408;p66"/>
          <p:cNvSpPr/>
          <p:nvPr/>
        </p:nvSpPr>
        <p:spPr>
          <a:xfrm>
            <a:off x="3988351" y="3132800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printSquare(5)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9" name="Google Shape;409;p66"/>
          <p:cNvSpPr/>
          <p:nvPr/>
        </p:nvSpPr>
        <p:spPr>
          <a:xfrm>
            <a:off x="3988351" y="2777625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console.log(s)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0" name="Google Shape;410;p66"/>
          <p:cNvSpPr/>
          <p:nvPr/>
        </p:nvSpPr>
        <p:spPr>
          <a:xfrm>
            <a:off x="5519676" y="3132800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printSquare(5)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1" name="Google Shape;411;p66"/>
          <p:cNvSpPr txBox="1"/>
          <p:nvPr/>
        </p:nvSpPr>
        <p:spPr>
          <a:xfrm>
            <a:off x="853400" y="1392000"/>
            <a:ext cx="13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Paso 1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p66"/>
          <p:cNvSpPr txBox="1"/>
          <p:nvPr/>
        </p:nvSpPr>
        <p:spPr>
          <a:xfrm>
            <a:off x="2384725" y="1392000"/>
            <a:ext cx="13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Paso 2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66"/>
          <p:cNvSpPr txBox="1"/>
          <p:nvPr/>
        </p:nvSpPr>
        <p:spPr>
          <a:xfrm>
            <a:off x="3916050" y="1392000"/>
            <a:ext cx="13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Paso 3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66"/>
          <p:cNvSpPr txBox="1"/>
          <p:nvPr/>
        </p:nvSpPr>
        <p:spPr>
          <a:xfrm>
            <a:off x="5447375" y="1392000"/>
            <a:ext cx="13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Paso 4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66"/>
          <p:cNvSpPr txBox="1"/>
          <p:nvPr/>
        </p:nvSpPr>
        <p:spPr>
          <a:xfrm>
            <a:off x="6978700" y="1392000"/>
            <a:ext cx="13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Paso 5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6"/>
          <p:cNvSpPr txBox="1"/>
          <p:nvPr/>
        </p:nvSpPr>
        <p:spPr>
          <a:xfrm>
            <a:off x="441750" y="3853450"/>
            <a:ext cx="826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una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 lista de tareas 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 JS a ejecutar durante el programa 📝. Cada nueva instrucción se agrega en el orden que corresponde al stack y el motor de JS resuelve una a una.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2" name="Google Shape;422;p67"/>
          <p:cNvSpPr txBox="1"/>
          <p:nvPr/>
        </p:nvSpPr>
        <p:spPr>
          <a:xfrm>
            <a:off x="1319250" y="2077200"/>
            <a:ext cx="6505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EVENT LOOP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/>
        </p:nvSpPr>
        <p:spPr>
          <a:xfrm>
            <a:off x="580050" y="2073850"/>
            <a:ext cx="79839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Muchas funciones asincrónicas se ejecutan en un stack diferente.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Loop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herramienta que permite la sincronización entre nuestro call stack con estas tareas asincrónicas que funcionan en un thread aparte.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el stack está vacío, el Event Loop envía la primera función que esté en 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callback queue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 stack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comienza a ejecutarse.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8" name="Google Shape;42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8"/>
          <p:cNvSpPr txBox="1"/>
          <p:nvPr/>
        </p:nvSpPr>
        <p:spPr>
          <a:xfrm>
            <a:off x="0" y="1205138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 LOOP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2"/>
          <p:cNvSpPr txBox="1"/>
          <p:nvPr/>
        </p:nvSpPr>
        <p:spPr>
          <a:xfrm>
            <a:off x="4006550" y="902850"/>
            <a:ext cx="46248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modelos sincrónicos y asincrónicos de programación.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ventajas y desventajas de cada modelo según el contexto.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funcionamiento del Call Stack y Event Loop.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a manipular Promesas en JS.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" name="Google Shape;166;p42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s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7" name="Google Shape;1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LOUPE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5" name="Google Shape;435;p69"/>
          <p:cNvSpPr txBox="1"/>
          <p:nvPr/>
        </p:nvSpPr>
        <p:spPr>
          <a:xfrm>
            <a:off x="434700" y="702738"/>
            <a:ext cx="827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Loupe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visualización que nos ayuda a comprender cómo interactúan entre sí call stak, event loop y callback queue. Podemos escribir código sincrónico y asincrónico y ver cómo es el funcionamiento de estas piezas en conjunto 🧩: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6" name="Google Shape;43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8913" y="1934975"/>
            <a:ext cx="5806168" cy="29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EVENT LOOP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3" name="Google Shape;443;p70"/>
          <p:cNvSpPr txBox="1"/>
          <p:nvPr/>
        </p:nvSpPr>
        <p:spPr>
          <a:xfrm>
            <a:off x="233100" y="1337850"/>
            <a:ext cx="43389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Así, entendemos cómo funciona de tal manera una instrucción como la siguiente 👉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Por más que hagamos el timeout con 0 milisegundos, éste se envía al stack de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web apis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primero, luego al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callback queue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y finalmente el event loop lo incorpora al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callstack 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su ejecución, luego de los console.log anteriores 🧩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4" name="Google Shape;4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0"/>
          <p:cNvSpPr/>
          <p:nvPr/>
        </p:nvSpPr>
        <p:spPr>
          <a:xfrm>
            <a:off x="4805100" y="0"/>
            <a:ext cx="4338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0"/>
          <p:cNvSpPr txBox="1"/>
          <p:nvPr/>
        </p:nvSpPr>
        <p:spPr>
          <a:xfrm>
            <a:off x="4901400" y="853350"/>
            <a:ext cx="4146300" cy="3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"Inicia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</a:t>
            </a: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"Mitad de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"Fin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Inicia proceso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Fin proceso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Mitad de proceso  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3" name="Google Shape;453;p71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setInterval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setInterval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72"/>
          <p:cNvSpPr txBox="1"/>
          <p:nvPr/>
        </p:nvSpPr>
        <p:spPr>
          <a:xfrm>
            <a:off x="434700" y="946600"/>
            <a:ext cx="827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Tiene la misma sintaxis que setTimeout, pero la unidad de tiempo es un intervalo para la repetición de la función asociada: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0" name="Google Shape;4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2"/>
          <p:cNvSpPr/>
          <p:nvPr/>
        </p:nvSpPr>
        <p:spPr>
          <a:xfrm>
            <a:off x="1361875" y="1901938"/>
            <a:ext cx="3446100" cy="11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2"/>
          <p:cNvSpPr txBox="1"/>
          <p:nvPr/>
        </p:nvSpPr>
        <p:spPr>
          <a:xfrm>
            <a:off x="1426413" y="1901938"/>
            <a:ext cx="31845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setInterval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"Tic"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/>
          </a:p>
        </p:txBody>
      </p:sp>
      <p:pic>
        <p:nvPicPr>
          <p:cNvPr id="463" name="Google Shape;463;p72"/>
          <p:cNvPicPr preferRelativeResize="0"/>
          <p:nvPr/>
        </p:nvPicPr>
        <p:blipFill rotWithShape="1">
          <a:blip r:embed="rId4">
            <a:alphaModFix/>
          </a:blip>
          <a:srcRect b="53338" l="0" r="0" t="0"/>
          <a:stretch/>
        </p:blipFill>
        <p:spPr>
          <a:xfrm>
            <a:off x="4944597" y="1901863"/>
            <a:ext cx="2618653" cy="11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2"/>
          <p:cNvSpPr txBox="1"/>
          <p:nvPr/>
        </p:nvSpPr>
        <p:spPr>
          <a:xfrm>
            <a:off x="434700" y="3457975"/>
            <a:ext cx="827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ejecutar funciones de manera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reiterativa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tras los milisegundos indicados hasta que indiquemos su detención o se cierre la aplicación ⏱.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0" name="Google Shape;470;p73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clearInterval &amp; clearTimeout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4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clearInterval &amp; clearTimeout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6" name="Google Shape;476;p74"/>
          <p:cNvSpPr txBox="1"/>
          <p:nvPr/>
        </p:nvSpPr>
        <p:spPr>
          <a:xfrm>
            <a:off x="349600" y="1925250"/>
            <a:ext cx="450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caso de querer remover un Intervalo, utilizamos la función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clearInterval ()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También podemos detener la ejecución de un setTimeout invocando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clearTimeout ()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aseline="30000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7" name="Google Shape;477;p74"/>
          <p:cNvPicPr preferRelativeResize="0"/>
          <p:nvPr/>
        </p:nvPicPr>
        <p:blipFill rotWithShape="1">
          <a:blip r:embed="rId3">
            <a:alphaModFix/>
          </a:blip>
          <a:srcRect b="0" l="28634" r="14976" t="0"/>
          <a:stretch/>
        </p:blipFill>
        <p:spPr>
          <a:xfrm>
            <a:off x="5211200" y="0"/>
            <a:ext cx="39328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5"/>
          <p:cNvSpPr txBox="1"/>
          <p:nvPr/>
        </p:nvSpPr>
        <p:spPr>
          <a:xfrm>
            <a:off x="349600" y="651350"/>
            <a:ext cx="8247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llamamos un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setInterval()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éste retorna una referencia al intervalo generado, el cual podemos almacenar en una variable. Es esta referencia la que debemos pasar a la función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clearInterval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que la limpieza tenga efecto:</a:t>
            </a:r>
            <a:endParaRPr baseline="30000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4" name="Google Shape;484;p75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clearInterval &amp; clearTimeout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5" name="Google Shape;485;p75"/>
          <p:cNvSpPr/>
          <p:nvPr/>
        </p:nvSpPr>
        <p:spPr>
          <a:xfrm>
            <a:off x="1404450" y="1750250"/>
            <a:ext cx="6335100" cy="321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5"/>
          <p:cNvSpPr txBox="1"/>
          <p:nvPr/>
        </p:nvSpPr>
        <p:spPr>
          <a:xfrm>
            <a:off x="1465250" y="1750250"/>
            <a:ext cx="4985400" cy="3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setInterval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"Counter: "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&gt;=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clearInterval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 removió el intervalo"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/>
          </a:p>
        </p:txBody>
      </p:sp>
      <p:pic>
        <p:nvPicPr>
          <p:cNvPr id="487" name="Google Shape;48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650" y="1809750"/>
            <a:ext cx="21336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6"/>
          <p:cNvSpPr txBox="1"/>
          <p:nvPr/>
        </p:nvSpPr>
        <p:spPr>
          <a:xfrm>
            <a:off x="448350" y="745800"/>
            <a:ext cx="8247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igual con los timeout. Si guardamos en una variable 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referencia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timeout generado, podemos usarla para removerlo luego. En el siguiente caso, el timeout generado nunca llega a ejecutarse: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3" name="Google Shape;493;p76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clearInterval &amp; clearTimeout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4" name="Google Shape;494;p76"/>
          <p:cNvSpPr/>
          <p:nvPr/>
        </p:nvSpPr>
        <p:spPr>
          <a:xfrm>
            <a:off x="1404450" y="2018500"/>
            <a:ext cx="6335100" cy="2640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"Inicio"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"fin"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clearTimeout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/>
          <p:nvPr/>
        </p:nvSpPr>
        <p:spPr>
          <a:xfrm>
            <a:off x="1604400" y="301900"/>
            <a:ext cx="59352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¿ALGUNA DUDA?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0" name="Google Shape;500;p77"/>
          <p:cNvPicPr preferRelativeResize="0"/>
          <p:nvPr/>
        </p:nvPicPr>
        <p:blipFill rotWithShape="1">
          <a:blip r:embed="rId3">
            <a:alphaModFix/>
          </a:blip>
          <a:srcRect b="10257" l="0" r="0" t="0"/>
          <a:stretch/>
        </p:blipFill>
        <p:spPr>
          <a:xfrm>
            <a:off x="2004363" y="1023500"/>
            <a:ext cx="5135275" cy="3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8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/>
          <p:nvPr/>
        </p:nvSpPr>
        <p:spPr>
          <a:xfrm>
            <a:off x="483500" y="1390175"/>
            <a:ext cx="39807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Códigos pre-escritos que facilitan el desarrollo de aplicaciones. Funcionan como cajas de herramientas que resuelven problemas recurrentes de forma rápida y eficiente.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Implementación: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librerías se incorporan como archivos. Se vinculan como cualquier otro script de JS. Puede realizarse por descarga de archivos o a través del CDN.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Documentación: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el manual de instrucciones para la implementación y el manejo de librerías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Google Shape;173;p43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4" name="Google Shape;1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3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6" name="Google Shape;176;p43"/>
          <p:cNvSpPr txBox="1"/>
          <p:nvPr/>
        </p:nvSpPr>
        <p:spPr>
          <a:xfrm>
            <a:off x="4572000" y="1390175"/>
            <a:ext cx="39249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Sweet Alert: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librería que permite crear alertas personalizadas, atractivas, sencillas, customizables e interactivas.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Toastify: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librería que permite crear notificaciones personalizadas.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Luxon: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librería que permite trabajar con fechas y horas de forma sencilla. Se puede sumar, formatear, parsear y restar fechas, entre otras funciones.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PROMESAS</a:t>
            </a:r>
            <a:endParaRPr i="1" sz="5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1" name="Google Shape;51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0"/>
          <p:cNvSpPr txBox="1"/>
          <p:nvPr/>
        </p:nvSpPr>
        <p:spPr>
          <a:xfrm>
            <a:off x="769350" y="2176475"/>
            <a:ext cx="7605300" cy="16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objeto de Javascript que representa un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 a futuro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Es una acción </a:t>
            </a:r>
            <a:r>
              <a:rPr lang="es" sz="18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asincrónica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puede completar en algún momento y producir un valor, y notificar cuando esto suceda.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promesa cuenta con tres estados posibles: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pending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fulfilled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rejected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Las promesas pueden de ser resueltas o rechazadas.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7" name="Google Shape;51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80"/>
          <p:cNvSpPr txBox="1"/>
          <p:nvPr/>
        </p:nvSpPr>
        <p:spPr>
          <a:xfrm>
            <a:off x="0" y="1359175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¿QUÉ ES UNA PROMESA EN JS?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1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Promesas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4" name="Google Shape;524;p81"/>
          <p:cNvSpPr txBox="1"/>
          <p:nvPr/>
        </p:nvSpPr>
        <p:spPr>
          <a:xfrm>
            <a:off x="434700" y="1021125"/>
            <a:ext cx="827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promesas a través de su constructor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Promise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Su sintaxis es algo compleja, ya que recibe una función por parámetro que a su vez recibe por parámetro las funciones de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resolve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reject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👇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5" name="Google Shape;52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1"/>
          <p:cNvSpPr/>
          <p:nvPr/>
        </p:nvSpPr>
        <p:spPr>
          <a:xfrm>
            <a:off x="1249950" y="2381650"/>
            <a:ext cx="6644100" cy="11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81"/>
          <p:cNvSpPr txBox="1"/>
          <p:nvPr/>
        </p:nvSpPr>
        <p:spPr>
          <a:xfrm>
            <a:off x="1249950" y="2381625"/>
            <a:ext cx="63870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//cuerpo de la promesa</a:t>
            </a:r>
            <a:endParaRPr sz="1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9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3" name="Google Shape;533;p82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Resolve &amp; Reject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3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Resolve &amp; Reject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9" name="Google Shape;539;p83"/>
          <p:cNvSpPr txBox="1"/>
          <p:nvPr/>
        </p:nvSpPr>
        <p:spPr>
          <a:xfrm>
            <a:off x="434700" y="707738"/>
            <a:ext cx="827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principio, una promesa se retorna con estado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pending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entendiendo que el valor a generar aún no fue resuelto ⏳: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40" name="Google Shape;54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3"/>
          <p:cNvSpPr/>
          <p:nvPr/>
        </p:nvSpPr>
        <p:spPr>
          <a:xfrm>
            <a:off x="1249950" y="1571000"/>
            <a:ext cx="6644100" cy="215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83"/>
          <p:cNvSpPr txBox="1"/>
          <p:nvPr/>
        </p:nvSpPr>
        <p:spPr>
          <a:xfrm>
            <a:off x="1249950" y="1599950"/>
            <a:ext cx="6353400" cy="20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//cuerpo de la promesa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 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) </a:t>
            </a: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Promise { &lt;pending&gt; }</a:t>
            </a:r>
            <a:endParaRPr sz="1700"/>
          </a:p>
        </p:txBody>
      </p:sp>
      <p:sp>
        <p:nvSpPr>
          <p:cNvPr id="543" name="Google Shape;543;p83"/>
          <p:cNvSpPr txBox="1"/>
          <p:nvPr/>
        </p:nvSpPr>
        <p:spPr>
          <a:xfrm>
            <a:off x="434700" y="3956163"/>
            <a:ext cx="827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función retorna una promesa que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 se resuelve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Por lo tanto, veremos que el valor que genera es un objeto Promise con estado pendiente.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4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Resolve &amp; Reject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9" name="Google Shape;549;p84"/>
          <p:cNvSpPr txBox="1"/>
          <p:nvPr/>
        </p:nvSpPr>
        <p:spPr>
          <a:xfrm>
            <a:off x="289350" y="1430100"/>
            <a:ext cx="47646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valor de retorno de la promesa se define a través del llamado a las funciones de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resolve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reject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600"/>
              <a:buFont typeface="Helvetica Neue Light"/>
              <a:buChar char="●"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el cuerpo de la promesa llama a resolve(), la promesa cambiará su estado a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fulfilled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con el valor enviado a resolve().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600"/>
              <a:buFont typeface="Helvetica Neue Light"/>
              <a:buChar char="●"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la promesa llama a reject(), cambiará su estado a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rejected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enviado al reject().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0" name="Google Shape;5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4"/>
          <p:cNvPicPr preferRelativeResize="0"/>
          <p:nvPr/>
        </p:nvPicPr>
        <p:blipFill rotWithShape="1">
          <a:blip r:embed="rId4">
            <a:alphaModFix/>
          </a:blip>
          <a:srcRect b="0" l="30563" r="26863" t="0"/>
          <a:stretch/>
        </p:blipFill>
        <p:spPr>
          <a:xfrm>
            <a:off x="5241650" y="0"/>
            <a:ext cx="3902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5"/>
          <p:cNvSpPr/>
          <p:nvPr/>
        </p:nvSpPr>
        <p:spPr>
          <a:xfrm>
            <a:off x="-75" y="1912050"/>
            <a:ext cx="9144000" cy="323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5"/>
          <p:cNvSpPr txBox="1"/>
          <p:nvPr/>
        </p:nvSpPr>
        <p:spPr>
          <a:xfrm>
            <a:off x="498475" y="2021150"/>
            <a:ext cx="8225100" cy="30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===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'Promesa resuelta'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'Promesa rechazada'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1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Promise { 'Promesa resuelta' }</a:t>
            </a:r>
            <a:endParaRPr sz="11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1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Promise { &lt;rejected&gt; 'Promesa rechazada' }</a:t>
            </a:r>
            <a:endParaRPr sz="1500"/>
          </a:p>
        </p:txBody>
      </p:sp>
      <p:sp>
        <p:nvSpPr>
          <p:cNvPr id="561" name="Google Shape;561;p85"/>
          <p:cNvSpPr txBox="1"/>
          <p:nvPr/>
        </p:nvSpPr>
        <p:spPr>
          <a:xfrm>
            <a:off x="678900" y="588475"/>
            <a:ext cx="7786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Aquí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ver cómo cambia de estado la promesa con distintos valores. Según el llamado de la función la promesa se verá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resuelta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rechazada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Sin embargo, lo que vemos por consola es el objeto Promise que retorna la función, y con lo que nos interesa trabajar en realidad es con el</a:t>
            </a:r>
            <a:r>
              <a:rPr i="1"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resolución de la promesa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👇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2" name="Google Shape;56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0227" y="-1"/>
            <a:ext cx="1358300" cy="5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5"/>
          <p:cNvSpPr txBox="1"/>
          <p:nvPr/>
        </p:nvSpPr>
        <p:spPr>
          <a:xfrm>
            <a:off x="1643425" y="56575"/>
            <a:ext cx="5935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VAMOS A UN EJEMPLO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4" name="Google Shape;564;p85"/>
          <p:cNvSpPr/>
          <p:nvPr/>
        </p:nvSpPr>
        <p:spPr>
          <a:xfrm>
            <a:off x="-123000" y="155000"/>
            <a:ext cx="29058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Resolve &amp; Reject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6"/>
          <p:cNvSpPr/>
          <p:nvPr/>
        </p:nvSpPr>
        <p:spPr>
          <a:xfrm>
            <a:off x="853975" y="1136375"/>
            <a:ext cx="7514100" cy="272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6"/>
          <p:cNvSpPr txBox="1"/>
          <p:nvPr/>
        </p:nvSpPr>
        <p:spPr>
          <a:xfrm>
            <a:off x="678900" y="664675"/>
            <a:ext cx="778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Miremos el mismo caso agregando un delay con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setTimeout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3" name="Google Shape;57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0227" y="-1"/>
            <a:ext cx="1358300" cy="5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6"/>
          <p:cNvSpPr txBox="1"/>
          <p:nvPr/>
        </p:nvSpPr>
        <p:spPr>
          <a:xfrm>
            <a:off x="1643425" y="56575"/>
            <a:ext cx="5935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VAMOS A UN EJEMPLO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5" name="Google Shape;575;p86"/>
          <p:cNvSpPr txBox="1"/>
          <p:nvPr/>
        </p:nvSpPr>
        <p:spPr>
          <a:xfrm>
            <a:off x="955925" y="1136375"/>
            <a:ext cx="73449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?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'Promesa resuelta'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: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'Promesa rechazada'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},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2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Promise { &lt;pending&gt; }</a:t>
            </a:r>
            <a:endParaRPr sz="12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2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Promise { &lt;pending&gt; }</a:t>
            </a:r>
            <a:endParaRPr sz="1500"/>
          </a:p>
        </p:txBody>
      </p:sp>
      <p:sp>
        <p:nvSpPr>
          <p:cNvPr id="576" name="Google Shape;576;p86"/>
          <p:cNvSpPr txBox="1"/>
          <p:nvPr/>
        </p:nvSpPr>
        <p:spPr>
          <a:xfrm>
            <a:off x="337325" y="3899875"/>
            <a:ext cx="858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el console.log es sincrónico y vemos que la promesa está en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pending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ambos llamados (su resolución se generará dentro de 2s). Las promesas tienen un mecanismo para trabajar esta asincronía y poder ejecutar funciones cuando cambie su estado.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7" name="Google Shape;577;p86"/>
          <p:cNvSpPr/>
          <p:nvPr/>
        </p:nvSpPr>
        <p:spPr>
          <a:xfrm>
            <a:off x="-123000" y="155000"/>
            <a:ext cx="29058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Resolve &amp; Reject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3" name="Google Shape;583;p87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THEN &amp; CATCH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507" y="0"/>
            <a:ext cx="30674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8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Then &amp; Catch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88"/>
          <p:cNvSpPr txBox="1"/>
          <p:nvPr/>
        </p:nvSpPr>
        <p:spPr>
          <a:xfrm>
            <a:off x="322875" y="1306950"/>
            <a:ext cx="55809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llamado de una función que retorne una promesa, podemos concatenar el método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.then()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.catch()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los cuales reciben una función por parámetro con la cual se captura el valor de la promesa: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Didact Gothic"/>
              <a:buChar char="●"/>
            </a:pP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.then() :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 la promesa es resuelta ✅, su valor de retorno se captura dentro del .then(), recibiendo por parámetro de su función ese valor.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Didact Gothic"/>
              <a:buChar char="●"/>
            </a:pP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.catch() :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 la promesa es rechazada ❌, su valor se captura dentro de un .catch() siguiendo la misma lógica.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1" name="Google Shape;59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/>
        </p:nvSpPr>
        <p:spPr>
          <a:xfrm>
            <a:off x="3166825" y="178015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275" y="4837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4"/>
          <p:cNvSpPr/>
          <p:nvPr/>
        </p:nvSpPr>
        <p:spPr>
          <a:xfrm>
            <a:off x="2886763" y="849139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4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OPTIMIZACIÓN DE PROYECTO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4" name="Google Shape;184;p44"/>
          <p:cNvSpPr/>
          <p:nvPr/>
        </p:nvSpPr>
        <p:spPr>
          <a:xfrm>
            <a:off x="5830967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5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ASINCRONÍA Y PETICIONES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5" name="Google Shape;185;p44"/>
          <p:cNvSpPr txBox="1"/>
          <p:nvPr/>
        </p:nvSpPr>
        <p:spPr>
          <a:xfrm>
            <a:off x="3301975" y="198440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4"/>
          <p:cNvSpPr txBox="1"/>
          <p:nvPr/>
        </p:nvSpPr>
        <p:spPr>
          <a:xfrm>
            <a:off x="3125550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4"/>
          <p:cNvSpPr/>
          <p:nvPr/>
        </p:nvSpPr>
        <p:spPr>
          <a:xfrm>
            <a:off x="7329" y="84892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3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FRONTEND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8" name="Google Shape;188;p44"/>
          <p:cNvSpPr txBox="1"/>
          <p:nvPr/>
        </p:nvSpPr>
        <p:spPr>
          <a:xfrm>
            <a:off x="3128175" y="1974050"/>
            <a:ext cx="2309100" cy="708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&amp; Redux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44"/>
          <p:cNvSpPr txBox="1"/>
          <p:nvPr/>
        </p:nvSpPr>
        <p:spPr>
          <a:xfrm>
            <a:off x="6122725" y="1778813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4"/>
          <p:cNvSpPr txBox="1"/>
          <p:nvPr/>
        </p:nvSpPr>
        <p:spPr>
          <a:xfrm>
            <a:off x="6081450" y="19444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4"/>
          <p:cNvSpPr txBox="1"/>
          <p:nvPr/>
        </p:nvSpPr>
        <p:spPr>
          <a:xfrm>
            <a:off x="6081425" y="2682950"/>
            <a:ext cx="2311800" cy="1005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" sz="1200">
                <a:latin typeface="Anton"/>
                <a:ea typeface="Anton"/>
                <a:cs typeface="Anton"/>
                <a:sym typeface="Anton"/>
              </a:rPr>
              <a:t>5</a:t>
            </a: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&amp; FETCH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4"/>
          <p:cNvSpPr txBox="1"/>
          <p:nvPr/>
        </p:nvSpPr>
        <p:spPr>
          <a:xfrm>
            <a:off x="6064000" y="1984400"/>
            <a:ext cx="2309100" cy="708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14 - </a:t>
            </a:r>
            <a:endParaRPr sz="12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PROMISES &amp; ASYNC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44"/>
          <p:cNvSpPr txBox="1"/>
          <p:nvPr/>
        </p:nvSpPr>
        <p:spPr>
          <a:xfrm>
            <a:off x="6081425" y="3524750"/>
            <a:ext cx="2309100" cy="808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" sz="1200">
                <a:latin typeface="Anton"/>
                <a:ea typeface="Anton"/>
                <a:cs typeface="Anton"/>
                <a:sym typeface="Anton"/>
              </a:rPr>
              <a:t>6</a:t>
            </a: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+ Node JS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s" sz="1200">
                <a:latin typeface="Helvetica Neue"/>
                <a:ea typeface="Helvetica Neue"/>
                <a:cs typeface="Helvetica Neue"/>
                <a:sym typeface="Helvetica Neue"/>
              </a:rPr>
              <a:t>Entrega TP final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4"/>
          <p:cNvSpPr txBox="1"/>
          <p:nvPr/>
        </p:nvSpPr>
        <p:spPr>
          <a:xfrm>
            <a:off x="1278925" y="51475"/>
            <a:ext cx="6348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5" name="Google Shape;195;p44"/>
          <p:cNvSpPr txBox="1"/>
          <p:nvPr/>
        </p:nvSpPr>
        <p:spPr>
          <a:xfrm>
            <a:off x="3128175" y="1974050"/>
            <a:ext cx="2309100" cy="10920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AVANZADOS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6" name="Google Shape;196;p44"/>
          <p:cNvSpPr txBox="1"/>
          <p:nvPr/>
        </p:nvSpPr>
        <p:spPr>
          <a:xfrm>
            <a:off x="387200" y="1780138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4"/>
          <p:cNvSpPr txBox="1"/>
          <p:nvPr/>
        </p:nvSpPr>
        <p:spPr>
          <a:xfrm>
            <a:off x="345925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4"/>
          <p:cNvSpPr txBox="1"/>
          <p:nvPr/>
        </p:nvSpPr>
        <p:spPr>
          <a:xfrm>
            <a:off x="328475" y="1944675"/>
            <a:ext cx="2309100" cy="505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8 -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9" name="Google Shape;199;p44"/>
          <p:cNvSpPr txBox="1"/>
          <p:nvPr/>
        </p:nvSpPr>
        <p:spPr>
          <a:xfrm>
            <a:off x="326125" y="3604550"/>
            <a:ext cx="2331900" cy="807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11 - </a:t>
            </a:r>
            <a:endParaRPr sz="13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sz="1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2da pre-entrega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325700" y="2456475"/>
            <a:ext cx="2311800" cy="56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9 -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44"/>
          <p:cNvSpPr txBox="1"/>
          <p:nvPr/>
        </p:nvSpPr>
        <p:spPr>
          <a:xfrm>
            <a:off x="325700" y="3021075"/>
            <a:ext cx="2331900" cy="56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10 -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&amp; JSON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3128175" y="3066050"/>
            <a:ext cx="2309100" cy="12843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13 -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9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Then &amp; Catch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Google Shape;597;p89"/>
          <p:cNvSpPr txBox="1"/>
          <p:nvPr/>
        </p:nvSpPr>
        <p:spPr>
          <a:xfrm>
            <a:off x="297150" y="792600"/>
            <a:ext cx="854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queramos ejecutar cuando la promesa se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resuelva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rechace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debemos definirlo dentro de un .then() o .catch(), según el caso 🙌: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8" name="Google Shape;5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9"/>
          <p:cNvSpPr/>
          <p:nvPr/>
        </p:nvSpPr>
        <p:spPr>
          <a:xfrm>
            <a:off x="814950" y="1613925"/>
            <a:ext cx="7514100" cy="251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9"/>
          <p:cNvSpPr txBox="1"/>
          <p:nvPr/>
        </p:nvSpPr>
        <p:spPr>
          <a:xfrm>
            <a:off x="1009925" y="1531500"/>
            <a:ext cx="6780300" cy="26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Promesa resuelta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Promesa rechazada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700"/>
          </a:p>
        </p:txBody>
      </p:sp>
      <p:sp>
        <p:nvSpPr>
          <p:cNvPr id="601" name="Google Shape;601;p89"/>
          <p:cNvSpPr txBox="1"/>
          <p:nvPr/>
        </p:nvSpPr>
        <p:spPr>
          <a:xfrm>
            <a:off x="202175" y="4180200"/>
            <a:ext cx="839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aprecian los console.log tras 2 segundos de delay y lo que vemos es, precisamente,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retornan el resolve o reject de la promesa.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0"/>
          <p:cNvSpPr/>
          <p:nvPr/>
        </p:nvSpPr>
        <p:spPr>
          <a:xfrm>
            <a:off x="4808050" y="150"/>
            <a:ext cx="43359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90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Then &amp; Catch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8" name="Google Shape;608;p90"/>
          <p:cNvSpPr txBox="1"/>
          <p:nvPr/>
        </p:nvSpPr>
        <p:spPr>
          <a:xfrm>
            <a:off x="169650" y="1648350"/>
            <a:ext cx="4335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una promesa puede tener varios estados posibles, se puede concatenar varios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.then()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.catch()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un mismo llamado, y caeremos en el caso que corresponda según cómo se haya resuelto la promesa 🤔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9" name="Google Shape;6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0"/>
          <p:cNvSpPr txBox="1"/>
          <p:nvPr/>
        </p:nvSpPr>
        <p:spPr>
          <a:xfrm>
            <a:off x="4919875" y="863400"/>
            <a:ext cx="4224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Promesa resuelta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Promesa rechazada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1"/>
          <p:cNvSpPr/>
          <p:nvPr/>
        </p:nvSpPr>
        <p:spPr>
          <a:xfrm>
            <a:off x="570250" y="1923225"/>
            <a:ext cx="8061900" cy="147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91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Then &amp; Catch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7" name="Google Shape;61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91"/>
          <p:cNvSpPr txBox="1"/>
          <p:nvPr/>
        </p:nvSpPr>
        <p:spPr>
          <a:xfrm>
            <a:off x="606300" y="1150425"/>
            <a:ext cx="793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🚧 Esto quiere decir que: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cada promesa podemos definir una estructura para trabajar los distintos casos posibles. Cada promesa sólo puede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resolverse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rechazarse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única vez. Es un mecanismo de control claro y ordenado para trabajar la asincronía y los posibles valores a recibir 😄.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4" name="Google Shape;624;p92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FINALLY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3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Finally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30" name="Google Shape;6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93"/>
          <p:cNvSpPr txBox="1"/>
          <p:nvPr/>
        </p:nvSpPr>
        <p:spPr>
          <a:xfrm>
            <a:off x="606300" y="714375"/>
            <a:ext cx="793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finally()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método que recibe una función la cual se ejecutará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siempre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finalizar la secuencia, sin importar si se haya resuelto o no la promesa: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2" name="Google Shape;632;p93"/>
          <p:cNvSpPr/>
          <p:nvPr/>
        </p:nvSpPr>
        <p:spPr>
          <a:xfrm>
            <a:off x="814950" y="1613925"/>
            <a:ext cx="7514100" cy="29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3"/>
          <p:cNvSpPr txBox="1"/>
          <p:nvPr/>
        </p:nvSpPr>
        <p:spPr>
          <a:xfrm>
            <a:off x="814950" y="1613925"/>
            <a:ext cx="7235700" cy="30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"Fin del proceso"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Promesa resuelta</a:t>
            </a:r>
            <a:endParaRPr sz="11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Fin del proceso</a:t>
            </a:r>
            <a:endParaRPr sz="15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"/>
          <p:cNvSpPr txBox="1"/>
          <p:nvPr/>
        </p:nvSpPr>
        <p:spPr>
          <a:xfrm>
            <a:off x="998988" y="126277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SIMULANDO PETICIÓN DE DATOS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raíz de lo visto de asincronía y promesas, podemos simular cómo es la </a:t>
            </a:r>
            <a:r>
              <a:rPr b="1" i="1" lang="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petición de datos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algún servidor y generar alguna interacción con el resultado ¡Vamos a ello! </a:t>
            </a:r>
            <a: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🙋‍♀️</a:t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39" name="Google Shape;639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5"/>
          <p:cNvSpPr txBox="1"/>
          <p:nvPr/>
        </p:nvSpPr>
        <p:spPr>
          <a:xfrm>
            <a:off x="582138" y="1956025"/>
            <a:ext cx="79797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 el siguiente ejemplo, tenemos un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 de productos vacíos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Al cargar la aplicación queremos simular un </a:t>
            </a:r>
            <a:r>
              <a:rPr lang="es" sz="1800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delay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la actualización de estos datos y lo haremos llamando una promesa que retorna el array de productos real. Cuando captemos su resolución, en el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.then()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actualizamos nuestro array y llamamos una función para generar la vista del resultado 👉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5" name="Google Shape;645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0227" y="-1"/>
            <a:ext cx="1358300" cy="5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96"/>
          <p:cNvSpPr txBox="1"/>
          <p:nvPr/>
        </p:nvSpPr>
        <p:spPr>
          <a:xfrm>
            <a:off x="402525" y="260400"/>
            <a:ext cx="7972500" cy="4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función que tras 3 segundo retorna un array de objetos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BD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'Producto 1'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precio: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'Producto 2'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precio: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'Producto 3'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precio: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3500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'Producto 4'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precio: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3500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pedirProductos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BD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},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0227" y="-1"/>
            <a:ext cx="1358300" cy="5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97"/>
          <p:cNvSpPr txBox="1"/>
          <p:nvPr/>
        </p:nvSpPr>
        <p:spPr>
          <a:xfrm>
            <a:off x="369025" y="683400"/>
            <a:ext cx="7592400" cy="3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inicializamos con un array vacío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[]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función que genere la vista de los productos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asincrónicamente pedimos los datos y generamos la vista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pedirProductos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8"/>
          <p:cNvSpPr txBox="1"/>
          <p:nvPr/>
        </p:nvSpPr>
        <p:spPr>
          <a:xfrm>
            <a:off x="809550" y="84875"/>
            <a:ext cx="7524900" cy="4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¡HANDS ON!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¡Ahora es tu turno! 😎 Con lo visto en clase, simula una petición de datos de forma asincrónica.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15 minutos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7" name="Google Shape;66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88" y="961600"/>
            <a:ext cx="4857625" cy="27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8" name="Google Shape;20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5"/>
          <p:cNvSpPr txBox="1"/>
          <p:nvPr/>
        </p:nvSpPr>
        <p:spPr>
          <a:xfrm>
            <a:off x="2668050" y="2927625"/>
            <a:ext cx="380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14 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s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s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9"/>
          <p:cNvSpPr txBox="1"/>
          <p:nvPr/>
        </p:nvSpPr>
        <p:spPr>
          <a:xfrm>
            <a:off x="2183550" y="109525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¡HANDS ON!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latin typeface="Anton"/>
                <a:ea typeface="Anton"/>
                <a:cs typeface="Anton"/>
                <a:sym typeface="Anton"/>
              </a:rPr>
              <a:t>¿CÓMO LO HACEMOS?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3" name="Google Shape;673;p99"/>
          <p:cNvSpPr txBox="1"/>
          <p:nvPr/>
        </p:nvSpPr>
        <p:spPr>
          <a:xfrm>
            <a:off x="938100" y="1263500"/>
            <a:ext cx="7267800" cy="27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Consigna: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 una función que retorne una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promesa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se resuelva tras unos segundos, retornando datos relevantes (productos, usuarios, etcétera).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 a esta función y captura su resolución con un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.then()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generando alguna interacción relevante con la respuesta.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4" name="Google Shape;67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75" y="0"/>
            <a:ext cx="724325" cy="7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0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80" name="Google Shape;68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1"/>
          <p:cNvSpPr txBox="1"/>
          <p:nvPr/>
        </p:nvSpPr>
        <p:spPr>
          <a:xfrm>
            <a:off x="100625" y="2077200"/>
            <a:ext cx="371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6" name="Google Shape;686;p101"/>
          <p:cNvSpPr txBox="1"/>
          <p:nvPr/>
        </p:nvSpPr>
        <p:spPr>
          <a:xfrm>
            <a:off x="3812825" y="1311600"/>
            <a:ext cx="5331300" cy="25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E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 de lo visto en clase hoy: </a:t>
            </a:r>
            <a:endParaRPr b="1" sz="2200">
              <a:solidFill>
                <a:srgbClr val="E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 Light"/>
              <a:buChar char="-"/>
            </a:pP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Diferenciamos los dos modelos de programación (Sincrónica y Asincrónica).</a:t>
            </a:r>
            <a:endParaRPr sz="16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 Light"/>
              <a:buChar char="-"/>
            </a:pP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Profundizamos en la Programación Asincrónica, sus componentes y dinámicas</a:t>
            </a:r>
            <a:endParaRPr sz="16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 Light"/>
              <a:buChar char="-"/>
            </a:pP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Trabajamos sobre la importancia de Call Stack y Event Loop.</a:t>
            </a:r>
            <a:endParaRPr sz="16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 Light"/>
              <a:buChar char="-"/>
            </a:pP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Incorporamos el objeto Promesas a la programación Asincrónica.</a:t>
            </a:r>
            <a:endParaRPr sz="16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2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92" name="Google Shape;69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4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104"/>
          <p:cNvSpPr txBox="1"/>
          <p:nvPr/>
        </p:nvSpPr>
        <p:spPr>
          <a:xfrm>
            <a:off x="2054250" y="1640238"/>
            <a:ext cx="50355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¡GRACIAS POR ESTUDIAR CON NOSOTROS!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4" name="Google Shape;70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375" y="515200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/>
        </p:nvSpPr>
        <p:spPr>
          <a:xfrm>
            <a:off x="2187450" y="17420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ASINCRONÍA</a:t>
            </a:r>
            <a:endParaRPr i="1" sz="5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6" name="Google Shape;2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MODELOS DE PROGRAMACIÓN SINCRÓNICA Y ASINCRÓNICA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48"/>
          <p:cNvCxnSpPr/>
          <p:nvPr/>
        </p:nvCxnSpPr>
        <p:spPr>
          <a:xfrm>
            <a:off x="4907025" y="3453250"/>
            <a:ext cx="2853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27" name="Google Shape;227;p48"/>
          <p:cNvCxnSpPr>
            <a:stCxn id="228" idx="6"/>
            <a:endCxn id="229" idx="3"/>
          </p:cNvCxnSpPr>
          <p:nvPr/>
        </p:nvCxnSpPr>
        <p:spPr>
          <a:xfrm>
            <a:off x="2054025" y="3453250"/>
            <a:ext cx="2853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0" name="Google Shape;230;p48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 SINCRÓNICA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1" name="Google Shape;231;p48"/>
          <p:cNvSpPr txBox="1"/>
          <p:nvPr/>
        </p:nvSpPr>
        <p:spPr>
          <a:xfrm>
            <a:off x="541050" y="1288900"/>
            <a:ext cx="806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modelo, nuestro programa funciona de manera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lineal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ejecutando una acción y después otra. Sólo podemos realizar una tarea a la vez y cada tarea es bloqueante de la siguiente 🎯.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2" name="Google Shape;232;p48"/>
          <p:cNvSpPr/>
          <p:nvPr/>
        </p:nvSpPr>
        <p:spPr>
          <a:xfrm>
            <a:off x="1383975" y="3386350"/>
            <a:ext cx="681000" cy="133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8"/>
          <p:cNvSpPr/>
          <p:nvPr/>
        </p:nvSpPr>
        <p:spPr>
          <a:xfrm>
            <a:off x="4226025" y="3386350"/>
            <a:ext cx="681000" cy="133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8"/>
          <p:cNvSpPr/>
          <p:nvPr/>
        </p:nvSpPr>
        <p:spPr>
          <a:xfrm>
            <a:off x="7079025" y="3386350"/>
            <a:ext cx="681000" cy="133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8"/>
          <p:cNvSpPr txBox="1"/>
          <p:nvPr/>
        </p:nvSpPr>
        <p:spPr>
          <a:xfrm>
            <a:off x="989925" y="2849275"/>
            <a:ext cx="146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Helvetica Neue"/>
                <a:ea typeface="Helvetica Neue"/>
                <a:cs typeface="Helvetica Neue"/>
                <a:sym typeface="Helvetica Neue"/>
              </a:rPr>
              <a:t>1era. petición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48"/>
          <p:cNvSpPr txBox="1"/>
          <p:nvPr/>
        </p:nvSpPr>
        <p:spPr>
          <a:xfrm>
            <a:off x="3754125" y="2849275"/>
            <a:ext cx="162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Helvetica Neue"/>
                <a:ea typeface="Helvetica Neue"/>
                <a:cs typeface="Helvetica Neue"/>
                <a:sym typeface="Helvetica Neue"/>
              </a:rPr>
              <a:t>2da. petición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48"/>
          <p:cNvSpPr txBox="1"/>
          <p:nvPr/>
        </p:nvSpPr>
        <p:spPr>
          <a:xfrm>
            <a:off x="6649425" y="3641725"/>
            <a:ext cx="154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2do. resultado</a:t>
            </a:r>
            <a:endParaRPr i="1"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48"/>
          <p:cNvSpPr txBox="1"/>
          <p:nvPr/>
        </p:nvSpPr>
        <p:spPr>
          <a:xfrm>
            <a:off x="3801900" y="3641725"/>
            <a:ext cx="154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1er</a:t>
            </a:r>
            <a:r>
              <a:rPr i="1"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. resultado</a:t>
            </a:r>
            <a:endParaRPr i="1"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A5A5A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